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9" r:id="rId4"/>
    <p:sldId id="291" r:id="rId5"/>
    <p:sldId id="269" r:id="rId6"/>
    <p:sldId id="285" r:id="rId7"/>
    <p:sldId id="260" r:id="rId8"/>
    <p:sldId id="262" r:id="rId9"/>
    <p:sldId id="286" r:id="rId10"/>
    <p:sldId id="287" r:id="rId11"/>
    <p:sldId id="264" r:id="rId12"/>
    <p:sldId id="292" r:id="rId13"/>
    <p:sldId id="265" r:id="rId14"/>
    <p:sldId id="288" r:id="rId15"/>
    <p:sldId id="267" r:id="rId16"/>
    <p:sldId id="270" r:id="rId17"/>
    <p:sldId id="289" r:id="rId18"/>
    <p:sldId id="28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7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C11E9E-CA8F-4A58-AA37-D999824B6AEA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380643-1DB0-4AF6-8D5E-5452EFC0E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102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233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111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722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67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439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406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723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67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245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27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15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469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16.m4a"/><Relationship Id="rId7" Type="http://schemas.openxmlformats.org/officeDocument/2006/relationships/image" Target="../media/image2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6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://yun.rili.cn/wnl/index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18.m4a"/><Relationship Id="rId7" Type="http://schemas.openxmlformats.org/officeDocument/2006/relationships/image" Target="../media/image2.png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8.m4a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20.m4a"/><Relationship Id="rId7" Type="http://schemas.openxmlformats.org/officeDocument/2006/relationships/image" Target="../media/image2.png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0.m4a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22.m4a"/><Relationship Id="rId7" Type="http://schemas.openxmlformats.org/officeDocument/2006/relationships/image" Target="../media/image2.png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6" Type="http://schemas.openxmlformats.org/officeDocument/2006/relationships/image" Target="../media/image13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2.m4a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24.m4a"/><Relationship Id="rId7" Type="http://schemas.openxmlformats.org/officeDocument/2006/relationships/image" Target="../media/image2.png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image" Target="../media/image14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4.m4a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ww.amazon.cn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4a"/><Relationship Id="rId3" Type="http://schemas.microsoft.com/office/2007/relationships/media" Target="../media/media2.m4a"/><Relationship Id="rId7" Type="http://schemas.microsoft.com/office/2007/relationships/media" Target="../media/media4.m4a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audio" Target="../media/media3.m4a"/><Relationship Id="rId11" Type="http://schemas.openxmlformats.org/officeDocument/2006/relationships/image" Target="../media/image3.png"/><Relationship Id="rId5" Type="http://schemas.microsoft.com/office/2007/relationships/media" Target="../media/media3.m4a"/><Relationship Id="rId10" Type="http://schemas.openxmlformats.org/officeDocument/2006/relationships/image" Target="../media/image2.png"/><Relationship Id="rId4" Type="http://schemas.openxmlformats.org/officeDocument/2006/relationships/audio" Target="../media/media2.m4a"/><Relationship Id="rId9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audio" Target="../media/media8.m4a"/><Relationship Id="rId3" Type="http://schemas.microsoft.com/office/2007/relationships/media" Target="../media/media6.m4a"/><Relationship Id="rId7" Type="http://schemas.microsoft.com/office/2007/relationships/media" Target="../media/media8.m4a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audio" Target="../media/media7.m4a"/><Relationship Id="rId11" Type="http://schemas.openxmlformats.org/officeDocument/2006/relationships/image" Target="../media/image4.png"/><Relationship Id="rId5" Type="http://schemas.microsoft.com/office/2007/relationships/media" Target="../media/media7.m4a"/><Relationship Id="rId10" Type="http://schemas.openxmlformats.org/officeDocument/2006/relationships/image" Target="../media/image2.png"/><Relationship Id="rId4" Type="http://schemas.openxmlformats.org/officeDocument/2006/relationships/audio" Target="../media/media6.m4a"/><Relationship Id="rId9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10.m4a"/><Relationship Id="rId7" Type="http://schemas.openxmlformats.org/officeDocument/2006/relationships/image" Target="../media/image2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0.m4a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12.m4a"/><Relationship Id="rId7" Type="http://schemas.openxmlformats.org/officeDocument/2006/relationships/image" Target="../media/image2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2.m4a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14.m4a"/><Relationship Id="rId7" Type="http://schemas.openxmlformats.org/officeDocument/2006/relationships/image" Target="../media/image2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4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Unit 3 Numbers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CN" altLang="en-US" sz="4800" dirty="0">
                <a:solidFill>
                  <a:srgbClr val="FF0000"/>
                </a:solidFill>
              </a:rPr>
              <a:t>数字</a:t>
            </a:r>
            <a:endParaRPr lang="en-US" sz="4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489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Module II: Dates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模块二：日期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838200" y="2014648"/>
            <a:ext cx="10515600" cy="2369574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830910" y="3970283"/>
            <a:ext cx="304800" cy="3048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005145" y="3970283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964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823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021" y="365125"/>
            <a:ext cx="10570779" cy="969689"/>
          </a:xfrm>
        </p:spPr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8897"/>
            <a:ext cx="10515600" cy="4663473"/>
          </a:xfrm>
        </p:spPr>
        <p:txBody>
          <a:bodyPr/>
          <a:lstStyle/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graphicFrame>
        <p:nvGraphicFramePr>
          <p:cNvPr id="5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3180613"/>
              </p:ext>
            </p:extLst>
          </p:nvPr>
        </p:nvGraphicFramePr>
        <p:xfrm>
          <a:off x="6892925" y="1397000"/>
          <a:ext cx="4043363" cy="2434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43363">
                  <a:extLst>
                    <a:ext uri="{9D8B030D-6E8A-4147-A177-3AD203B41FA5}">
                      <a16:colId xmlns:a16="http://schemas.microsoft.com/office/drawing/2014/main" val="3855042604"/>
                    </a:ext>
                  </a:extLst>
                </a:gridCol>
              </a:tblGrid>
              <a:tr h="277687">
                <a:tc>
                  <a:txBody>
                    <a:bodyPr/>
                    <a:lstStyle/>
                    <a:p>
                      <a:r>
                        <a:rPr lang="en-US" sz="2400" dirty="0"/>
                        <a:t>Communication: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2319022235"/>
                  </a:ext>
                </a:extLst>
              </a:tr>
              <a:tr h="1977658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000" dirty="0"/>
                        <a:t>Students</a:t>
                      </a:r>
                      <a:r>
                        <a:rPr lang="en-US" sz="2000" baseline="0" dirty="0"/>
                        <a:t> read the calendar aloud</a:t>
                      </a:r>
                    </a:p>
                    <a:p>
                      <a:endParaRPr lang="en-US" sz="1800" dirty="0"/>
                    </a:p>
                    <a:p>
                      <a:r>
                        <a:rPr lang="zh-CN" altLang="en-US" sz="1800" dirty="0">
                          <a:hlinkClick r:id="rId2"/>
                        </a:rPr>
                        <a:t>中华万年历</a:t>
                      </a:r>
                      <a:endParaRPr lang="en-US" sz="1800" dirty="0"/>
                    </a:p>
                    <a:p>
                      <a:endParaRPr lang="en-US" sz="1800" dirty="0"/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3513282803"/>
                  </a:ext>
                </a:extLst>
              </a:tr>
            </a:tbl>
          </a:graphicData>
        </a:graphic>
      </p:graphicFrame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2980" y="1334814"/>
            <a:ext cx="4243723" cy="4747556"/>
          </a:xfrm>
          <a:prstGeom prst="rect">
            <a:avLst/>
          </a:prstGeom>
        </p:spPr>
      </p:pic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https://xw.qq.com/cmsid/20180817A1US9W00</a:t>
            </a:r>
          </a:p>
        </p:txBody>
      </p:sp>
    </p:spTree>
    <p:extLst>
      <p:ext uri="{BB962C8B-B14F-4D97-AF65-F5344CB8AC3E}">
        <p14:creationId xmlns:p14="http://schemas.microsoft.com/office/powerpoint/2010/main" val="26831158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6275888"/>
              </p:ext>
            </p:extLst>
          </p:nvPr>
        </p:nvGraphicFramePr>
        <p:xfrm>
          <a:off x="838200" y="1825625"/>
          <a:ext cx="5226269" cy="3479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26269">
                  <a:extLst>
                    <a:ext uri="{9D8B030D-6E8A-4147-A177-3AD203B41FA5}">
                      <a16:colId xmlns:a16="http://schemas.microsoft.com/office/drawing/2014/main" val="30380283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Communication: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145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dirty="0"/>
                        <a:t>Students conduct a survey to find out:</a:t>
                      </a:r>
                    </a:p>
                    <a:p>
                      <a:pPr marL="342900" indent="-342900">
                        <a:buFontTx/>
                        <a:buAutoNum type="arabicPeriod"/>
                      </a:pPr>
                      <a:r>
                        <a:rPr lang="en-US" baseline="0" dirty="0"/>
                        <a:t>Who is the youngest in the class?</a:t>
                      </a:r>
                    </a:p>
                    <a:p>
                      <a:pPr marL="342900" indent="-342900">
                        <a:buFontTx/>
                        <a:buAutoNum type="arabicPeriod"/>
                      </a:pPr>
                      <a:r>
                        <a:rPr lang="en-US" baseline="0" dirty="0"/>
                        <a:t>Who is the oldest in the class? </a:t>
                      </a:r>
                    </a:p>
                    <a:p>
                      <a:pPr marL="342900" indent="-342900">
                        <a:buFontTx/>
                        <a:buAutoNum type="arabicPeriod"/>
                      </a:pPr>
                      <a:r>
                        <a:rPr lang="en-US" baseline="0" dirty="0"/>
                        <a:t>Who was born in September?</a:t>
                      </a:r>
                    </a:p>
                    <a:p>
                      <a:pPr marL="342900" indent="-342900">
                        <a:buFontTx/>
                        <a:buAutoNum type="arabicPeriod"/>
                      </a:pPr>
                      <a:r>
                        <a:rPr lang="en-US" baseline="0" dirty="0"/>
                        <a:t>Who was born on 13</a:t>
                      </a:r>
                      <a:r>
                        <a:rPr lang="en-US" baseline="30000" dirty="0"/>
                        <a:t>th</a:t>
                      </a:r>
                      <a:r>
                        <a:rPr lang="en-US" baseline="0" dirty="0"/>
                        <a:t>?</a:t>
                      </a:r>
                    </a:p>
                    <a:p>
                      <a:pPr marL="342900" indent="-342900">
                        <a:buFontTx/>
                        <a:buAutoNum type="arabicPeriod"/>
                      </a:pPr>
                      <a:endParaRPr lang="en-US" baseline="0" dirty="0"/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baseline="0" dirty="0"/>
                        <a:t>Steps: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baseline="0" dirty="0"/>
                        <a:t>Students pair up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baseline="0" dirty="0"/>
                        <a:t>Create survey questions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baseline="0" dirty="0"/>
                        <a:t>Collect </a:t>
                      </a:r>
                      <a:r>
                        <a:rPr lang="en-US" baseline="0" dirty="0" err="1"/>
                        <a:t>datas</a:t>
                      </a:r>
                      <a:endParaRPr lang="en-US" baseline="0" dirty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baseline="0" dirty="0"/>
                        <a:t>Orally report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36643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566159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Module III: Time of Clock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模块三：时间</a:t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014046" y="1690688"/>
            <a:ext cx="10515600" cy="2384779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049000" y="3670738"/>
            <a:ext cx="304800" cy="30480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152289" y="367073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221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57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Module III: Time of Clock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模块三：时间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838200" y="1983422"/>
            <a:ext cx="10515600" cy="4035743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820400" y="5594131"/>
            <a:ext cx="304800" cy="3048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978869" y="5630917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760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4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80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021" y="365125"/>
            <a:ext cx="10570779" cy="969689"/>
          </a:xfrm>
        </p:spPr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8897"/>
            <a:ext cx="10515600" cy="4663473"/>
          </a:xfrm>
        </p:spPr>
        <p:txBody>
          <a:bodyPr/>
          <a:lstStyle/>
          <a:p>
            <a:pPr marL="0" indent="0">
              <a:buNone/>
            </a:pPr>
            <a:endParaRPr lang="en-US" altLang="zh-CN" dirty="0"/>
          </a:p>
        </p:txBody>
      </p:sp>
      <p:graphicFrame>
        <p:nvGraphicFramePr>
          <p:cNvPr id="5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4578639"/>
              </p:ext>
            </p:extLst>
          </p:nvPr>
        </p:nvGraphicFramePr>
        <p:xfrm>
          <a:off x="7133338" y="1608793"/>
          <a:ext cx="4043363" cy="274768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43363">
                  <a:extLst>
                    <a:ext uri="{9D8B030D-6E8A-4147-A177-3AD203B41FA5}">
                      <a16:colId xmlns:a16="http://schemas.microsoft.com/office/drawing/2014/main" val="3855042604"/>
                    </a:ext>
                  </a:extLst>
                </a:gridCol>
              </a:tblGrid>
              <a:tr h="461680">
                <a:tc>
                  <a:txBody>
                    <a:bodyPr/>
                    <a:lstStyle/>
                    <a:p>
                      <a:r>
                        <a:rPr lang="en-US" sz="2400" dirty="0"/>
                        <a:t>Communication: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2319022235"/>
                  </a:ext>
                </a:extLst>
              </a:tr>
              <a:tr h="1997029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800" dirty="0"/>
                        <a:t>Students</a:t>
                      </a:r>
                      <a:r>
                        <a:rPr lang="en-US" sz="1800" baseline="0" dirty="0"/>
                        <a:t> play game </a:t>
                      </a:r>
                      <a:r>
                        <a:rPr lang="zh-CN" altLang="en-US" sz="1800" baseline="0" dirty="0"/>
                        <a:t>老狼，几点了？</a:t>
                      </a:r>
                      <a:endParaRPr lang="en-US" altLang="zh-CN" sz="1800" baseline="0" dirty="0"/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altLang="zh-CN" sz="1800" baseline="0" dirty="0"/>
                        <a:t>Students read time of clock aloud;</a:t>
                      </a:r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altLang="zh-CN" sz="1800" baseline="0" dirty="0"/>
                        <a:t>Student use </a:t>
                      </a:r>
                      <a:r>
                        <a:rPr lang="zh-CN" altLang="en-US" dirty="0"/>
                        <a:t>你</a:t>
                      </a:r>
                      <a:r>
                        <a:rPr lang="zh-CN" altLang="en-US" dirty="0">
                          <a:solidFill>
                            <a:srgbClr val="FF0000"/>
                          </a:solidFill>
                        </a:rPr>
                        <a:t>几点</a:t>
                      </a:r>
                      <a:r>
                        <a:rPr lang="en-US" altLang="zh-CN" dirty="0">
                          <a:solidFill>
                            <a:srgbClr val="FF0000"/>
                          </a:solidFill>
                        </a:rPr>
                        <a:t>…? 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to talk about the picture on the left.</a:t>
                      </a:r>
                      <a:endParaRPr lang="en-US" altLang="zh-CN" dirty="0">
                        <a:solidFill>
                          <a:srgbClr val="FF0000"/>
                        </a:solidFill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endParaRPr lang="en-US" altLang="zh-CN" sz="1800" baseline="0" dirty="0"/>
                    </a:p>
                    <a:p>
                      <a:pPr marL="285750" indent="-285750">
                        <a:buFontTx/>
                        <a:buChar char="-"/>
                      </a:pPr>
                      <a:endParaRPr lang="en-US" sz="1800" dirty="0"/>
                    </a:p>
                    <a:p>
                      <a:endParaRPr lang="en-US" sz="1800" dirty="0"/>
                    </a:p>
                    <a:p>
                      <a:endParaRPr lang="en-US" sz="1800" dirty="0"/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3513282803"/>
                  </a:ext>
                </a:extLst>
              </a:tr>
            </a:tbl>
          </a:graphicData>
        </a:graphic>
      </p:graphicFrame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https://www.flickr.com/photos/nlireland/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974" y="1418897"/>
            <a:ext cx="5553164" cy="4937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9269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Module IV: Currency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模块四：货币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894471" y="1874910"/>
            <a:ext cx="10515600" cy="3549383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836166" y="4979276"/>
            <a:ext cx="304800" cy="30480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858000" y="4979276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738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1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69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Module IV: Currency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模块四：货币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838200" y="1740430"/>
            <a:ext cx="10515600" cy="2805467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946524" y="4196255"/>
            <a:ext cx="304800" cy="3048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873766" y="4196255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203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75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021" y="365125"/>
            <a:ext cx="10570779" cy="969689"/>
          </a:xfrm>
        </p:spPr>
        <p:txBody>
          <a:bodyPr/>
          <a:lstStyle/>
          <a:p>
            <a:r>
              <a:rPr lang="en-US" dirty="0"/>
              <a:t>Exercise</a:t>
            </a:r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5788109"/>
              </p:ext>
            </p:extLst>
          </p:nvPr>
        </p:nvGraphicFramePr>
        <p:xfrm>
          <a:off x="783022" y="2492705"/>
          <a:ext cx="7226824" cy="340459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4606">
                  <a:extLst>
                    <a:ext uri="{9D8B030D-6E8A-4147-A177-3AD203B41FA5}">
                      <a16:colId xmlns:a16="http://schemas.microsoft.com/office/drawing/2014/main" val="370507012"/>
                    </a:ext>
                  </a:extLst>
                </a:gridCol>
                <a:gridCol w="2816772">
                  <a:extLst>
                    <a:ext uri="{9D8B030D-6E8A-4147-A177-3AD203B41FA5}">
                      <a16:colId xmlns:a16="http://schemas.microsoft.com/office/drawing/2014/main" val="1359452101"/>
                    </a:ext>
                  </a:extLst>
                </a:gridCol>
                <a:gridCol w="3285446">
                  <a:extLst>
                    <a:ext uri="{9D8B030D-6E8A-4147-A177-3AD203B41FA5}">
                      <a16:colId xmlns:a16="http://schemas.microsoft.com/office/drawing/2014/main" val="2441294181"/>
                    </a:ext>
                  </a:extLst>
                </a:gridCol>
              </a:tblGrid>
              <a:tr h="264469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1098223"/>
                  </a:ext>
                </a:extLst>
              </a:tr>
              <a:tr h="379952">
                <a:tc>
                  <a:txBody>
                    <a:bodyPr/>
                    <a:lstStyle/>
                    <a:p>
                      <a:r>
                        <a:rPr lang="en-US" dirty="0"/>
                        <a:t>RMB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722790"/>
                  </a:ext>
                </a:extLst>
              </a:tr>
              <a:tr h="379952">
                <a:tc>
                  <a:txBody>
                    <a:bodyPr/>
                    <a:lstStyle/>
                    <a:p>
                      <a:r>
                        <a:rPr lang="en-US" dirty="0"/>
                        <a:t>USD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4872250"/>
                  </a:ext>
                </a:extLst>
              </a:tr>
            </a:tbl>
          </a:graphicData>
        </a:graphic>
      </p:graphicFrame>
      <p:graphicFrame>
        <p:nvGraphicFramePr>
          <p:cNvPr id="5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66951541"/>
              </p:ext>
            </p:extLst>
          </p:nvPr>
        </p:nvGraphicFramePr>
        <p:xfrm>
          <a:off x="775312" y="1166974"/>
          <a:ext cx="7226825" cy="13716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26825">
                  <a:extLst>
                    <a:ext uri="{9D8B030D-6E8A-4147-A177-3AD203B41FA5}">
                      <a16:colId xmlns:a16="http://schemas.microsoft.com/office/drawing/2014/main" val="3855042604"/>
                    </a:ext>
                  </a:extLst>
                </a:gridCol>
              </a:tblGrid>
              <a:tr h="350345">
                <a:tc>
                  <a:txBody>
                    <a:bodyPr/>
                    <a:lstStyle/>
                    <a:p>
                      <a:r>
                        <a:rPr lang="en-US" sz="2400" dirty="0"/>
                        <a:t>Communication: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2319022235"/>
                  </a:ext>
                </a:extLst>
              </a:tr>
              <a:tr h="700689"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800" baseline="0" dirty="0"/>
                        <a:t>- Students find the price of these items on  </a:t>
                      </a:r>
                      <a:r>
                        <a:rPr lang="en-US" sz="1800" baseline="0" dirty="0">
                          <a:hlinkClick r:id="rId2"/>
                        </a:rPr>
                        <a:t>https://www.amazon.cn/</a:t>
                      </a:r>
                      <a:r>
                        <a:rPr lang="en-US" sz="1800" baseline="0" dirty="0"/>
                        <a:t> and fill in blanks</a:t>
                      </a:r>
                      <a:endParaRPr lang="en-US" sz="1800" dirty="0"/>
                    </a:p>
                    <a:p>
                      <a:r>
                        <a:rPr lang="en-US" altLang="zh-CN" sz="1800" dirty="0"/>
                        <a:t>-  Orally report</a:t>
                      </a:r>
                      <a:endParaRPr lang="en-US" sz="1800" dirty="0"/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3513282803"/>
                  </a:ext>
                </a:extLst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8345" y="2538579"/>
            <a:ext cx="2286995" cy="254931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5226" y="2538577"/>
            <a:ext cx="2449162" cy="2549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9317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96159" y="365125"/>
            <a:ext cx="10515600" cy="3356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039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Module I : Numbers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模块一：数字</a:t>
            </a:r>
            <a:br>
              <a:rPr lang="en-US" dirty="0"/>
            </a:br>
            <a:endParaRPr lang="en-US" b="1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993820" y="5699234"/>
            <a:ext cx="304800" cy="304800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968358" y="5575737"/>
            <a:ext cx="304800" cy="30480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11"/>
          <a:stretch>
            <a:fillRect/>
          </a:stretch>
        </p:blipFill>
        <p:spPr>
          <a:xfrm>
            <a:off x="838200" y="1995286"/>
            <a:ext cx="10515600" cy="4012015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841420" y="5575737"/>
            <a:ext cx="304800" cy="3048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115503" y="5575737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3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071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649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263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021" y="365125"/>
            <a:ext cx="10570779" cy="969689"/>
          </a:xfrm>
        </p:spPr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8897"/>
            <a:ext cx="10515600" cy="4663473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Question word: </a:t>
            </a:r>
            <a:r>
              <a:rPr lang="zh-CN" altLang="en-US" dirty="0">
                <a:solidFill>
                  <a:srgbClr val="FF0000"/>
                </a:solidFill>
              </a:rPr>
              <a:t>多少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CN" dirty="0"/>
              <a:t>Q: </a:t>
            </a:r>
            <a:r>
              <a:rPr lang="zh-CN" altLang="en-US" dirty="0"/>
              <a:t>你的电话号码是多少？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A: </a:t>
            </a:r>
            <a:r>
              <a:rPr lang="zh-CN" altLang="en-US" dirty="0"/>
              <a:t>我的是</a:t>
            </a:r>
            <a:r>
              <a:rPr lang="en-US" altLang="zh-CN" dirty="0"/>
              <a:t>13074178494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graphicFrame>
        <p:nvGraphicFramePr>
          <p:cNvPr id="5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41776320"/>
              </p:ext>
            </p:extLst>
          </p:nvPr>
        </p:nvGraphicFramePr>
        <p:xfrm>
          <a:off x="6892925" y="1397000"/>
          <a:ext cx="4043363" cy="44410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43363">
                  <a:extLst>
                    <a:ext uri="{9D8B030D-6E8A-4147-A177-3AD203B41FA5}">
                      <a16:colId xmlns:a16="http://schemas.microsoft.com/office/drawing/2014/main" val="3855042604"/>
                    </a:ext>
                  </a:extLst>
                </a:gridCol>
              </a:tblGrid>
              <a:tr h="546805">
                <a:tc>
                  <a:txBody>
                    <a:bodyPr/>
                    <a:lstStyle/>
                    <a:p>
                      <a:r>
                        <a:rPr lang="en-US" sz="2400" dirty="0"/>
                        <a:t>Communication: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2319022235"/>
                  </a:ext>
                </a:extLst>
              </a:tr>
              <a:tr h="3894287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800" baseline="0" dirty="0"/>
                        <a:t>Students ask each other the phone number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800" baseline="0" dirty="0"/>
                        <a:t>At lease ask 3 different people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endParaRPr lang="en-US" sz="1800" baseline="0" dirty="0"/>
                    </a:p>
                    <a:p>
                      <a:endParaRPr lang="en-US" sz="1800" dirty="0"/>
                    </a:p>
                    <a:p>
                      <a:endParaRPr lang="en-US" sz="1800" dirty="0"/>
                    </a:p>
                    <a:p>
                      <a:endParaRPr lang="en-US" sz="1800" dirty="0"/>
                    </a:p>
                    <a:p>
                      <a:endParaRPr lang="en-US" sz="1800" dirty="0"/>
                    </a:p>
                    <a:p>
                      <a:endParaRPr lang="en-US" sz="1800" dirty="0"/>
                    </a:p>
                    <a:p>
                      <a:endParaRPr lang="en-US" sz="1800" dirty="0"/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35132828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2076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Module I : Numbers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模块一：数字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893973" y="5037083"/>
            <a:ext cx="304800" cy="304800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747641" y="5037083"/>
            <a:ext cx="304800" cy="304800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11"/>
          <a:stretch>
            <a:fillRect/>
          </a:stretch>
        </p:blipFill>
        <p:spPr>
          <a:xfrm>
            <a:off x="838200" y="2007294"/>
            <a:ext cx="10515600" cy="398800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836166" y="5562600"/>
            <a:ext cx="304800" cy="30480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6773917" y="55626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567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8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21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7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64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Module I : Numbers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模块一：数字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753794" y="1836544"/>
            <a:ext cx="10515600" cy="4005942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836165" y="5473262"/>
            <a:ext cx="304800" cy="3048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84731" y="5473262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5343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7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55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021" y="365125"/>
            <a:ext cx="10570779" cy="969689"/>
          </a:xfrm>
        </p:spPr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8897"/>
            <a:ext cx="10515600" cy="4663473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Question word: </a:t>
            </a:r>
            <a:r>
              <a:rPr lang="zh-CN" altLang="en-US" dirty="0">
                <a:solidFill>
                  <a:srgbClr val="FF0000"/>
                </a:solidFill>
              </a:rPr>
              <a:t>多少</a:t>
            </a:r>
            <a:r>
              <a:rPr lang="en-US" altLang="zh-CN" dirty="0">
                <a:solidFill>
                  <a:srgbClr val="FF0000"/>
                </a:solidFill>
              </a:rPr>
              <a:t>/</a:t>
            </a:r>
            <a:r>
              <a:rPr lang="zh-CN" altLang="en-US" dirty="0">
                <a:solidFill>
                  <a:srgbClr val="FF0000"/>
                </a:solidFill>
              </a:rPr>
              <a:t>几</a:t>
            </a:r>
            <a:r>
              <a:rPr lang="en-US" altLang="zh-CN" dirty="0">
                <a:solidFill>
                  <a:srgbClr val="FF0000"/>
                </a:solidFill>
              </a:rPr>
              <a:t>+MW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graphicFrame>
        <p:nvGraphicFramePr>
          <p:cNvPr id="5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9390595"/>
              </p:ext>
            </p:extLst>
          </p:nvPr>
        </p:nvGraphicFramePr>
        <p:xfrm>
          <a:off x="6879021" y="1397000"/>
          <a:ext cx="4057267" cy="27432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57267">
                  <a:extLst>
                    <a:ext uri="{9D8B030D-6E8A-4147-A177-3AD203B41FA5}">
                      <a16:colId xmlns:a16="http://schemas.microsoft.com/office/drawing/2014/main" val="3855042604"/>
                    </a:ext>
                  </a:extLst>
                </a:gridCol>
              </a:tblGrid>
              <a:tr h="301908">
                <a:tc>
                  <a:txBody>
                    <a:bodyPr/>
                    <a:lstStyle/>
                    <a:p>
                      <a:r>
                        <a:rPr lang="en-US" sz="2400" dirty="0"/>
                        <a:t>Communication: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2319022235"/>
                  </a:ext>
                </a:extLst>
              </a:tr>
              <a:tr h="1690678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800" baseline="0" dirty="0"/>
                        <a:t>Students pair up;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800" baseline="0" dirty="0"/>
                        <a:t>Do substitute drills.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en-US" sz="1800" baseline="0" dirty="0"/>
                    </a:p>
                    <a:p>
                      <a:pPr marL="0" indent="0">
                        <a:buFontTx/>
                        <a:buNone/>
                      </a:pPr>
                      <a:endParaRPr lang="en-US" sz="1800" baseline="0" dirty="0"/>
                    </a:p>
                    <a:p>
                      <a:pPr marL="0" indent="0">
                        <a:buFontTx/>
                        <a:buNone/>
                      </a:pPr>
                      <a:endParaRPr lang="en-US" sz="1800" baseline="0" dirty="0"/>
                    </a:p>
                    <a:p>
                      <a:pPr marL="0" indent="0">
                        <a:buFontTx/>
                        <a:buNone/>
                      </a:pPr>
                      <a:endParaRPr lang="en-US" sz="1800" baseline="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Note: </a:t>
                      </a:r>
                      <a:r>
                        <a:rPr lang="zh-CN" altLang="en-US" dirty="0">
                          <a:solidFill>
                            <a:srgbClr val="C00000"/>
                          </a:solidFill>
                        </a:rPr>
                        <a:t>没有 </a:t>
                      </a:r>
                      <a:r>
                        <a:rPr lang="en-US" altLang="zh-CN" dirty="0"/>
                        <a:t>means ‘don’t have’</a:t>
                      </a:r>
                      <a:endParaRPr lang="en-US" altLang="zh-CN" sz="1800" baseline="0" dirty="0"/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dirty="0"/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3513282803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5799559"/>
              </p:ext>
            </p:extLst>
          </p:nvPr>
        </p:nvGraphicFramePr>
        <p:xfrm>
          <a:off x="991771" y="2475186"/>
          <a:ext cx="4986999" cy="3296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29650">
                  <a:extLst>
                    <a:ext uri="{9D8B030D-6E8A-4147-A177-3AD203B41FA5}">
                      <a16:colId xmlns:a16="http://schemas.microsoft.com/office/drawing/2014/main" val="226356867"/>
                    </a:ext>
                  </a:extLst>
                </a:gridCol>
                <a:gridCol w="1095016">
                  <a:extLst>
                    <a:ext uri="{9D8B030D-6E8A-4147-A177-3AD203B41FA5}">
                      <a16:colId xmlns:a16="http://schemas.microsoft.com/office/drawing/2014/main" val="1592997497"/>
                    </a:ext>
                  </a:extLst>
                </a:gridCol>
                <a:gridCol w="1662333">
                  <a:extLst>
                    <a:ext uri="{9D8B030D-6E8A-4147-A177-3AD203B41FA5}">
                      <a16:colId xmlns:a16="http://schemas.microsoft.com/office/drawing/2014/main" val="4250400840"/>
                    </a:ext>
                  </a:extLst>
                </a:gridCol>
              </a:tblGrid>
              <a:tr h="424371">
                <a:tc>
                  <a:txBody>
                    <a:bodyPr/>
                    <a:lstStyle/>
                    <a:p>
                      <a:pPr algn="just"/>
                      <a:endParaRPr lang="en-US" sz="2800" b="0" dirty="0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猫</a:t>
                      </a:r>
                      <a:endParaRPr lang="en-US" sz="28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6422256"/>
                  </a:ext>
                </a:extLst>
              </a:tr>
              <a:tr h="518965">
                <a:tc>
                  <a:txBody>
                    <a:bodyPr/>
                    <a:lstStyle/>
                    <a:p>
                      <a:pPr algn="just"/>
                      <a:endParaRPr lang="en-US" sz="2800" b="0" dirty="0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狗</a:t>
                      </a:r>
                      <a:endParaRPr lang="en-US" sz="28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3381339"/>
                  </a:ext>
                </a:extLst>
              </a:tr>
              <a:tr h="518965">
                <a:tc>
                  <a:txBody>
                    <a:bodyPr/>
                    <a:lstStyle/>
                    <a:p>
                      <a:pPr algn="just"/>
                      <a:r>
                        <a:rPr lang="zh-CN" altLang="en-US" sz="2400" b="0" dirty="0">
                          <a:latin typeface="+mj-ea"/>
                          <a:ea typeface="+mj-ea"/>
                        </a:rPr>
                        <a:t>你有几个 </a:t>
                      </a:r>
                      <a:endParaRPr lang="en-US" sz="2400" b="0" dirty="0"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8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+</a:t>
                      </a:r>
                      <a:endParaRPr lang="en-US" sz="28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800" b="0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名字</a:t>
                      </a:r>
                      <a:endParaRPr lang="en-US" sz="2800" b="0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7443478"/>
                  </a:ext>
                </a:extLst>
              </a:tr>
              <a:tr h="580020">
                <a:tc>
                  <a:txBody>
                    <a:bodyPr/>
                    <a:lstStyle/>
                    <a:p>
                      <a:pPr algn="just"/>
                      <a:r>
                        <a:rPr lang="zh-CN" altLang="en-US" sz="2400" b="0" kern="1200" baseline="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你</a:t>
                      </a:r>
                      <a:r>
                        <a:rPr lang="zh-CN" altLang="en-US" sz="2400" b="0" kern="1200" dirty="0">
                          <a:solidFill>
                            <a:schemeClr val="dk1"/>
                          </a:solidFill>
                          <a:latin typeface="+mj-ea"/>
                          <a:ea typeface="+mn-ea"/>
                          <a:cs typeface="+mn-cs"/>
                        </a:rPr>
                        <a:t>有多少个 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chemeClr val="tx1"/>
                          </a:solidFill>
                        </a:rPr>
                        <a:t>学生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4403866"/>
                  </a:ext>
                </a:extLst>
              </a:tr>
              <a:tr h="580020">
                <a:tc>
                  <a:txBody>
                    <a:bodyPr/>
                    <a:lstStyle/>
                    <a:p>
                      <a:pPr algn="just"/>
                      <a:endParaRPr lang="en-US" sz="320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chemeClr val="tx1"/>
                          </a:solidFill>
                        </a:rPr>
                        <a:t>孩子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9306402"/>
                  </a:ext>
                </a:extLst>
              </a:tr>
              <a:tr h="580020">
                <a:tc>
                  <a:txBody>
                    <a:bodyPr/>
                    <a:lstStyle/>
                    <a:p>
                      <a:pPr algn="just"/>
                      <a:endParaRPr lang="en-US" sz="32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200" dirty="0">
                          <a:solidFill>
                            <a:schemeClr val="tx1"/>
                          </a:solidFill>
                        </a:rPr>
                        <a:t>Nouns</a:t>
                      </a:r>
                      <a:endParaRPr lang="en-US" sz="32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08986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6280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Module II: Dates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模块二：日期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838200" y="1874183"/>
            <a:ext cx="10515600" cy="2322072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914993" y="3838904"/>
            <a:ext cx="304800" cy="304800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057696" y="3838904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450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0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Module II: Dates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模块二：日期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317537" y="1825625"/>
            <a:ext cx="9556926" cy="4351338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352690" y="5814848"/>
            <a:ext cx="304800" cy="3048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05600" y="581484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5294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802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3242</TotalTime>
  <Words>288</Words>
  <Application>Microsoft Office PowerPoint</Application>
  <PresentationFormat>Widescreen</PresentationFormat>
  <Paragraphs>84</Paragraphs>
  <Slides>18</Slides>
  <Notes>0</Notes>
  <HiddenSlides>0</HiddenSlides>
  <MMClips>24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等线</vt:lpstr>
      <vt:lpstr>等线 Light</vt:lpstr>
      <vt:lpstr>Arial</vt:lpstr>
      <vt:lpstr>Calibri</vt:lpstr>
      <vt:lpstr>Calibri Light</vt:lpstr>
      <vt:lpstr>Office Theme</vt:lpstr>
      <vt:lpstr>Unit 3 Numbers</vt:lpstr>
      <vt:lpstr>PowerPoint Presentation</vt:lpstr>
      <vt:lpstr>Module I : Numbers 模块一：数字 </vt:lpstr>
      <vt:lpstr>Exercise</vt:lpstr>
      <vt:lpstr>Module I : Numbers 模块一：数字</vt:lpstr>
      <vt:lpstr>Module I : Numbers 模块一：数字</vt:lpstr>
      <vt:lpstr>Exercise</vt:lpstr>
      <vt:lpstr>Module II: Dates 模块二：日期 </vt:lpstr>
      <vt:lpstr>Module II: Dates 模块二：日期</vt:lpstr>
      <vt:lpstr>Module II: Dates 模块二：日期</vt:lpstr>
      <vt:lpstr>Exercise</vt:lpstr>
      <vt:lpstr>Exercise</vt:lpstr>
      <vt:lpstr>Module III: Time of Clock 模块三：时间 </vt:lpstr>
      <vt:lpstr>Module III: Time of Clock 模块三：时间</vt:lpstr>
      <vt:lpstr>Exercise</vt:lpstr>
      <vt:lpstr>Module IV: Currency 模块四：货币</vt:lpstr>
      <vt:lpstr>Module IV: Currency 模块四：货币 </vt:lpstr>
      <vt:lpstr>Exercise</vt:lpstr>
    </vt:vector>
  </TitlesOfParts>
  <Company>College Campus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checkout</dc:creator>
  <cp:lastModifiedBy>altiris</cp:lastModifiedBy>
  <cp:revision>50</cp:revision>
  <dcterms:created xsi:type="dcterms:W3CDTF">2018-11-12T22:20:54Z</dcterms:created>
  <dcterms:modified xsi:type="dcterms:W3CDTF">2021-01-02T05:20:15Z</dcterms:modified>
</cp:coreProperties>
</file>